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4" r:id="rId9"/>
    <p:sldId id="271" r:id="rId10"/>
    <p:sldId id="265" r:id="rId11"/>
    <p:sldId id="268" r:id="rId12"/>
  </p:sldIdLst>
  <p:sldSz cx="12192000" cy="6858000"/>
  <p:notesSz cx="6888163" cy="10018713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AC34E-334D-4E76-84E9-95F005F77ED1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F2FCF-3E8B-4549-9626-4D827D8A19E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811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854C7-4293-E41C-A496-E2343ABDC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5AE46E-4A37-6541-C9B2-C09B739A0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42B800-A1F5-5E1C-15B7-C4AF942D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B9A941-C8DA-E4D9-8F2E-3FD29E20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03EF77-4D56-5041-04D2-E93014F8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84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8ED2F-8AA7-E665-98D0-C780B248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F72740-F393-0BE4-057E-432C9888F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404C57-9F79-6F2A-8D50-3CA98B84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AB2FA-C5F8-147B-6AA9-DD457A6F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F1470-9329-4145-3E1F-D3FFA6CB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056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C20C07-C6EC-5369-CE7B-80EA4D04D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8F0891-5AD3-AD45-A24C-4AEF433EA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17978-1126-B7F2-44B1-30B2A866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D09542-111B-999C-86A3-E12015C3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1E4591-195B-B452-E978-6D08699B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2184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5C3E8-718F-0FFB-72D7-1FC57EBD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150F8A-B1EF-1855-35FB-304A06444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C32356-D161-434A-5915-413F6E39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E313F-4E8F-FCEC-259A-FCD272D3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DF76E1-6B41-21B7-C42D-45608971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153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129C1-B4B2-EF2F-906D-8B70C8E82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38BBD0-2B70-322F-4F0F-B43629B3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7B2E27-2DF8-A4CA-5FE4-6E4089FB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65484C-D716-3F22-5E8A-941A67F6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0D050B-E438-4E1B-2D04-C6DABD12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5514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059BD-6004-75F9-2C28-F213B191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5AA39-727A-588D-14A5-BDBDC5AE2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5572B4-8CEA-2FD2-6421-8FE2CC6FC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00342B-CC3E-EA45-FEFE-8F33C333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46CED4-D19E-74D9-1F0E-FBBC7F81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CA2011-3AE1-CCCA-B5C0-D0B5A04C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836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4008B-F12D-F11A-3E28-637441DC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FE9154-D7DE-38F6-A745-D9F1E7939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1EA488-7653-6806-14E3-1FC21FC07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1F9EB3-A277-7A66-179A-09BDB92C0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80A408-5CFE-9ED9-962C-EB024D1AE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A04444-239D-C9A1-4E00-7F14C91E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E4F912-2911-1FE8-88EE-506EF244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663DB8A-4CC0-3027-0484-7EB1C93B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322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263C6-E80E-BBE5-0037-AD7C7EC9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538343-5273-714C-9842-773E83DC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99B606-B562-390E-9517-E85B87E7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3050A2-0597-6A9D-9C47-237128A6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652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230989-89EC-2BE6-171E-833167B0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E94615B-9555-669A-2C94-50548614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DC2751-EC81-91B1-2D78-7C8B19DE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460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5886D-094A-0C6F-5BB9-51F752E2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E8690-68D0-E406-1CCB-A048BF3A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B7CF05-520A-442E-EBD5-26ABCD3DE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9522EC-4B59-B8B2-C014-F589EE74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52B76C-4882-6F5E-0984-1DA10655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2FECE3-6008-3EF5-C69D-5663772B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195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692DA-64DB-FA25-3158-693F9BE3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929ADE-6A7B-E6D7-478A-CF7E93679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05D905-6221-4090-F3A3-67C2A40E8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0E0DC0-6CBD-B4F3-98E0-1843676B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19FADC-81BC-CBC8-2271-1E7079A5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B9A8C6-4DFE-3D49-FDDB-2EBE1B8C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424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3930A-0674-101F-A71F-19A38E16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B8CAFA-AA2B-B84C-23BD-BD7F21E78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EC8443-AF8A-8905-EAC0-0A3C1C0CE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5807-1FAA-4882-B49A-CC93DD338282}" type="datetimeFigureOut">
              <a:rPr lang="ru-UA" smtClean="0"/>
              <a:t>09/19/2023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68DD6E-8DEB-CC91-7703-1742588C7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1F675C-9198-4551-AA91-0B1B71F6A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2268-D483-4D0C-BD20-DA28D5F94FC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915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D1F95-C2E1-73B6-3B2D-0123B0D7B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5729" y="1967938"/>
            <a:ext cx="9144000" cy="900624"/>
          </a:xfrm>
        </p:spPr>
        <p:txBody>
          <a:bodyPr>
            <a:normAutofit/>
          </a:bodyPr>
          <a:lstStyle/>
          <a:p>
            <a:r>
              <a:rPr lang="uk-UA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Дослідницька пропозиція</a:t>
            </a:r>
            <a:endParaRPr lang="ru-UA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B96A8B-CDAF-C1C5-8029-2D42936FD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32" y="2896831"/>
            <a:ext cx="11754466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</a:t>
            </a:r>
          </a:p>
          <a:p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Харківській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губернії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ХІХ  – на початку ХХ ст.»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81255E9-0491-9B73-E258-9B98CA1FA6CE}"/>
              </a:ext>
            </a:extLst>
          </p:cNvPr>
          <p:cNvSpPr txBox="1">
            <a:spLocks/>
          </p:cNvSpPr>
          <p:nvPr/>
        </p:nvSpPr>
        <p:spPr>
          <a:xfrm>
            <a:off x="1784554" y="236232"/>
            <a:ext cx="9144000" cy="18420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uk-U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МІНІСТЕРСТВО ОСВІТИ І НАУКИ УКРАЇНИ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449580" algn="l"/>
              </a:tabLst>
            </a:pPr>
            <a:r>
              <a:rPr lang="uk-U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roid Sans Fallback"/>
              </a:rPr>
              <a:t>ДЕРЖАВНИЙ ВИЩИЙ НАВЧАЛЬНИЙ ЗАКЛАД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«ДОНБАСЬКИЙ ДЕРЖАВНИЙ ПЕДАГОГІЧНИЙ УНІВЕРСИТЕТ»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педагогіки вищої школи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2496185" algn="l"/>
              </a:tabLst>
            </a:pP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Спеціальність 13.00.01 загальна педагогіка та історія педагогіки</a:t>
            </a:r>
            <a:endParaRPr lang="ru-UA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9FEEB3DD-99EC-409E-5C28-C9F039BF98D6}"/>
              </a:ext>
            </a:extLst>
          </p:cNvPr>
          <p:cNvSpPr txBox="1">
            <a:spLocks/>
          </p:cNvSpPr>
          <p:nvPr/>
        </p:nvSpPr>
        <p:spPr>
          <a:xfrm>
            <a:off x="4447458" y="6161396"/>
            <a:ext cx="3818193" cy="69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Слов’янськ – Дніпро – 2023</a:t>
            </a:r>
            <a:endParaRPr lang="ru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F635E223-FA68-9D19-5D1D-5FDEFA7CC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15059"/>
              </p:ext>
            </p:extLst>
          </p:nvPr>
        </p:nvGraphicFramePr>
        <p:xfrm>
          <a:off x="8131278" y="4456809"/>
          <a:ext cx="39378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820">
                  <a:extLst>
                    <a:ext uri="{9D8B030D-6E8A-4147-A177-3AD203B41FA5}">
                      <a16:colId xmlns:a16="http://schemas.microsoft.com/office/drawing/2014/main" val="306197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Вступник: </a:t>
                      </a:r>
                      <a:r>
                        <a:rPr lang="uk-UA" sz="1800" b="0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Я.М. Бражко</a:t>
                      </a:r>
                      <a:endParaRPr lang="ru-UA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58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Передбачуваний науковий керівник:</a:t>
                      </a:r>
                      <a:endParaRPr lang="ru-U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5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кандидат педагогічних наук, доцент  </a:t>
                      </a:r>
                      <a:endParaRPr lang="ru-U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70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С.Д. </a:t>
                      </a:r>
                      <a:r>
                        <a:rPr lang="uk-UA" sz="1800" i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Фатальчук</a:t>
                      </a:r>
                      <a:endParaRPr lang="ru-U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315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48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5A4B7-7D91-7648-75B9-F71E21AFC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004" y="129018"/>
            <a:ext cx="10589537" cy="6485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endParaRPr lang="ru-U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6B14D0-0753-4A97-392C-F674463B4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549" y="968720"/>
            <a:ext cx="11174992" cy="5889280"/>
          </a:xfrm>
        </p:spPr>
        <p:txBody>
          <a:bodyPr>
            <a:normAutofit/>
          </a:bodyPr>
          <a:lstStyle/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Андрійчук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Н. М. Характеристика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учительських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семінарій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ХІХ – початку ХХ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плями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в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Всеукр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наук.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аспірантів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20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2009 р).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2009. – С. 4–6.</a:t>
            </a:r>
          </a:p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Андрійчук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Н.М.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учительських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семінаріях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(1860-1917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: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Житомир : ЖДУ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Івана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Франка, 2010. 299 с.</a:t>
            </a:r>
          </a:p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анкетні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(28.05 – 03.07.1818 р.) – ЦДАОВ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архів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Ф.2200. Оп. 1.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167.</a:t>
            </a:r>
          </a:p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Дем’яненко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Н. М.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Загальнопедагогічна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(ХІХ – перша третина ХХ ст.) :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АПН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1998. 328 с.</a:t>
            </a:r>
          </a:p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 вересня 2017 року №2145-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VIII. URL: https://zakon.rada.gov.ua/laws/show/2145-19#Text</a:t>
            </a:r>
          </a:p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№463-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IX. URL: https://zakon.rada.gov.ua/laws/show/463-20#Text</a:t>
            </a:r>
          </a:p>
          <a:p>
            <a:pPr indent="4500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Клочко О.М.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Організаційно-змістові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вчительок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жіночих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гімназіях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Північного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Сходу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(друга половина ХІХ - початок ХХ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Science and Education a New Dimension. Pedagogy and Psychology. 2017. №129.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 18-21 </a:t>
            </a:r>
          </a:p>
        </p:txBody>
      </p:sp>
    </p:spTree>
    <p:extLst>
      <p:ext uri="{BB962C8B-B14F-4D97-AF65-F5344CB8AC3E}">
        <p14:creationId xmlns:p14="http://schemas.microsoft.com/office/powerpoint/2010/main" val="94176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10DA24-8673-2462-7863-65969A27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568" y="654514"/>
            <a:ext cx="11027875" cy="5906035"/>
          </a:xfrm>
        </p:spPr>
        <p:txBody>
          <a:bodyPr>
            <a:normAutofit fontScale="92500" lnSpcReduction="10000"/>
          </a:bodyPr>
          <a:lstStyle/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Куліш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 М.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Традиції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новаторство у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підготовці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кадрів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Харківського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(1805–1917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рр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: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... д-ра пед. наук : 13.00.01 /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Полтав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нац. пед. ун-т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В. Г. Короленка. Полтава, 2014. 351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арк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uk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Курило В.С.  Освіта та педагогічна думка Східноукраїнського регіону у ХХ столітті : монографія. Луганськ: ЛДПУ, 2000. 460 с. </a:t>
            </a:r>
            <a:endParaRPr lang="ru-UA" sz="1900" b="1" kern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Мільто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Л.О.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Підготовка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педагогічних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кадрів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університетах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дореволюційної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Росії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записки </a:t>
            </a:r>
            <a:r>
              <a:rPr lang="ru-RU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Вінницького</a:t>
            </a:r>
            <a:r>
              <a:rPr lang="ru-RU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педагогічного</a:t>
            </a:r>
            <a:r>
              <a:rPr lang="ru-RU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RU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Педагогіка</a:t>
            </a:r>
            <a:r>
              <a:rPr lang="ru-RU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Вінниця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 №8. С. 330 – 335.</a:t>
            </a:r>
            <a:endParaRPr lang="ru-UA" sz="1900" b="1" kern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Петрощук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Н.Р.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вчителів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народних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шкіл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Україні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другої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половини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ХІХ – початку ХХ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століття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… канд. пед. наук : 13.00.01 /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Київський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ун-т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Бориса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Грінченка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2016. 250 с. </a:t>
            </a:r>
          </a:p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Попельнюх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О.І.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вчителя-гуманіста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історії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Вітчизняної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ІІ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половини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ХІХ – початку ХХ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століття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UA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часописи</a:t>
            </a:r>
            <a:r>
              <a:rPr lang="ru-UA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UA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UA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М.П. </a:t>
            </a:r>
            <a:r>
              <a:rPr lang="ru-UA" sz="1900" b="1" i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Драгоманова</a:t>
            </a:r>
            <a:r>
              <a:rPr lang="ru-UA" sz="1900" b="1" i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 №30. С. 30-34</a:t>
            </a:r>
          </a:p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Тонконог І.В.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Підготовка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вчителів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Полтавській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губернії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ХІХ ст. – 1917 р. :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автореф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… канд. пед. наук : 13.00.01. </a:t>
            </a:r>
            <a:r>
              <a:rPr lang="ru-RU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 23 с.</a:t>
            </a:r>
            <a:endParaRPr lang="ru-UA" sz="1900" b="1" kern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000" algn="just">
              <a:lnSpc>
                <a:spcPct val="124000"/>
              </a:lnSpc>
              <a:spcBef>
                <a:spcPts val="0"/>
              </a:spcBef>
              <a:buFont typeface="+mj-lt"/>
              <a:buAutoNum type="arabicPeriod" startAt="8"/>
              <a:tabLst>
                <a:tab pos="457200" algn="l"/>
              </a:tabLst>
            </a:pP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Шумська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 О.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практика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естетичної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майбутніх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учителів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Харківському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університеті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(друга половина ХІХ – початок ХХ ст.) :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... канд. пед. наук : 13.00.01 /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Харків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нац. пед. ун-т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Г. С. Сковороди, </a:t>
            </a:r>
            <a:r>
              <a:rPr lang="ru-UA" sz="1900" b="1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Харків</a:t>
            </a:r>
            <a:r>
              <a:rPr lang="ru-UA" sz="19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2007. 284 с.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7"/>
            </a:pPr>
            <a:endParaRPr lang="ru-UA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B813E-6006-01C9-BC78-6FCBDD371478}"/>
              </a:ext>
            </a:extLst>
          </p:cNvPr>
          <p:cNvSpPr txBox="1">
            <a:spLocks/>
          </p:cNvSpPr>
          <p:nvPr/>
        </p:nvSpPr>
        <p:spPr>
          <a:xfrm>
            <a:off x="480212" y="24496"/>
            <a:ext cx="11340220" cy="630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endParaRPr lang="ru-U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8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F83B86F-DF97-B4AB-C6A2-2DF5E955A8C9}"/>
              </a:ext>
            </a:extLst>
          </p:cNvPr>
          <p:cNvSpPr/>
          <p:nvPr/>
        </p:nvSpPr>
        <p:spPr>
          <a:xfrm>
            <a:off x="4053343" y="5402745"/>
            <a:ext cx="3783578" cy="75081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«Нова українська школа»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1D2F42C-DEAE-D9CA-9824-8B536A83817F}"/>
              </a:ext>
            </a:extLst>
          </p:cNvPr>
          <p:cNvSpPr/>
          <p:nvPr/>
        </p:nvSpPr>
        <p:spPr>
          <a:xfrm>
            <a:off x="8266007" y="2192184"/>
            <a:ext cx="3783578" cy="12350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та регіональний педагогічний досвід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E6366A5-E649-C9AC-B9CC-7541FC93CBE2}"/>
              </a:ext>
            </a:extLst>
          </p:cNvPr>
          <p:cNvSpPr/>
          <p:nvPr/>
        </p:nvSpPr>
        <p:spPr>
          <a:xfrm>
            <a:off x="8402226" y="3936161"/>
            <a:ext cx="3647359" cy="136917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надбання з історії педагогічної освіти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6EFCAA90-A199-0BE3-F88F-FDCE556C9C2F}"/>
              </a:ext>
            </a:extLst>
          </p:cNvPr>
          <p:cNvSpPr/>
          <p:nvPr/>
        </p:nvSpPr>
        <p:spPr>
          <a:xfrm>
            <a:off x="232613" y="2192184"/>
            <a:ext cx="3518474" cy="16645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історико-педагогічного дослідження освітнього явища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1C76348-0924-E0C5-FF96-5F3866257EF9}"/>
              </a:ext>
            </a:extLst>
          </p:cNvPr>
          <p:cNvSpPr/>
          <p:nvPr/>
        </p:nvSpPr>
        <p:spPr>
          <a:xfrm>
            <a:off x="4054564" y="0"/>
            <a:ext cx="3783578" cy="174670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обраної теми</a:t>
            </a:r>
            <a:endParaRPr lang="ru-UA" sz="4000" dirty="0"/>
          </a:p>
        </p:txBody>
      </p: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9201C5F8-4C59-E7A0-FC48-D7C8806E7B57}"/>
              </a:ext>
            </a:extLst>
          </p:cNvPr>
          <p:cNvCxnSpPr>
            <a:stCxn id="13" idx="3"/>
            <a:endCxn id="5" idx="0"/>
          </p:cNvCxnSpPr>
          <p:nvPr/>
        </p:nvCxnSpPr>
        <p:spPr>
          <a:xfrm>
            <a:off x="7838142" y="873351"/>
            <a:ext cx="2319654" cy="131883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: уступ 22">
            <a:extLst>
              <a:ext uri="{FF2B5EF4-FFF2-40B4-BE49-F238E27FC236}">
                <a16:creationId xmlns:a16="http://schemas.microsoft.com/office/drawing/2014/main" id="{2E8CDA94-E87D-84E7-79A8-609868D728C7}"/>
              </a:ext>
            </a:extLst>
          </p:cNvPr>
          <p:cNvCxnSpPr>
            <a:cxnSpLocks/>
            <a:stCxn id="13" idx="1"/>
            <a:endCxn id="10" idx="0"/>
          </p:cNvCxnSpPr>
          <p:nvPr/>
        </p:nvCxnSpPr>
        <p:spPr>
          <a:xfrm rot="10800000" flipV="1">
            <a:off x="1991850" y="873350"/>
            <a:ext cx="2062714" cy="131883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285224D-78A1-E6BA-6358-576519AE3C24}"/>
              </a:ext>
            </a:extLst>
          </p:cNvPr>
          <p:cNvSpPr/>
          <p:nvPr/>
        </p:nvSpPr>
        <p:spPr>
          <a:xfrm>
            <a:off x="4054563" y="2239067"/>
            <a:ext cx="3782358" cy="96287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освіту»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4AAC155-2EF4-73B3-2183-1B4BF9867689}"/>
              </a:ext>
            </a:extLst>
          </p:cNvPr>
          <p:cNvSpPr/>
          <p:nvPr/>
        </p:nvSpPr>
        <p:spPr>
          <a:xfrm>
            <a:off x="4053343" y="3656044"/>
            <a:ext cx="3782358" cy="10359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повну загальну середню освіту»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D2058ED-31BC-2144-23E4-000890D4FEB9}"/>
              </a:ext>
            </a:extLst>
          </p:cNvPr>
          <p:cNvCxnSpPr>
            <a:cxnSpLocks/>
            <a:stCxn id="13" idx="2"/>
            <a:endCxn id="2" idx="0"/>
          </p:cNvCxnSpPr>
          <p:nvPr/>
        </p:nvCxnSpPr>
        <p:spPr>
          <a:xfrm flipH="1">
            <a:off x="5945742" y="1746701"/>
            <a:ext cx="611" cy="4923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F4FC5A40-96BA-8F55-3542-F7E5D9696811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 flipH="1">
            <a:off x="5944522" y="3201946"/>
            <a:ext cx="1220" cy="4540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62C43DB4-1F8E-40DC-FFDE-FF5AEE973228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5944522" y="4692037"/>
            <a:ext cx="610" cy="7107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: уступ 54">
            <a:extLst>
              <a:ext uri="{FF2B5EF4-FFF2-40B4-BE49-F238E27FC236}">
                <a16:creationId xmlns:a16="http://schemas.microsoft.com/office/drawing/2014/main" id="{E54D94F7-73A1-5194-F6FD-091CBBA36FEC}"/>
              </a:ext>
            </a:extLst>
          </p:cNvPr>
          <p:cNvCxnSpPr>
            <a:stCxn id="13" idx="3"/>
            <a:endCxn id="9" idx="1"/>
          </p:cNvCxnSpPr>
          <p:nvPr/>
        </p:nvCxnSpPr>
        <p:spPr>
          <a:xfrm>
            <a:off x="7838142" y="873351"/>
            <a:ext cx="564084" cy="3747395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46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8CCBFBF-2C84-C1B7-B8BF-5EF364DDAAC0}"/>
              </a:ext>
            </a:extLst>
          </p:cNvPr>
          <p:cNvSpPr/>
          <p:nvPr/>
        </p:nvSpPr>
        <p:spPr>
          <a:xfrm>
            <a:off x="754453" y="1991764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Тонконог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І.В.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151930E-2A0E-11AF-2794-E6195A5FBAAC}"/>
              </a:ext>
            </a:extLst>
          </p:cNvPr>
          <p:cNvSpPr txBox="1">
            <a:spLocks/>
          </p:cNvSpPr>
          <p:nvPr/>
        </p:nvSpPr>
        <p:spPr>
          <a:xfrm>
            <a:off x="838200" y="27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вітчизняній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зарубіжній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2D05996-79E1-9B24-54D9-E41050331ED8}"/>
              </a:ext>
            </a:extLst>
          </p:cNvPr>
          <p:cNvSpPr/>
          <p:nvPr/>
        </p:nvSpPr>
        <p:spPr>
          <a:xfrm>
            <a:off x="4584070" y="3226053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Рижкова М.С.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4049407-7089-7250-6AC0-33E72EF4DDF8}"/>
              </a:ext>
            </a:extLst>
          </p:cNvPr>
          <p:cNvSpPr/>
          <p:nvPr/>
        </p:nvSpPr>
        <p:spPr>
          <a:xfrm>
            <a:off x="4584070" y="1963096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Петрощук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Н.Р.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EAF3908-EC0B-9B11-78EA-E0DD125B3293}"/>
              </a:ext>
            </a:extLst>
          </p:cNvPr>
          <p:cNvSpPr/>
          <p:nvPr/>
        </p:nvSpPr>
        <p:spPr>
          <a:xfrm>
            <a:off x="754452" y="3254721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Лопатенко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Ю.П.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CCC32436-5B1A-F156-BF22-287FAE006598}"/>
              </a:ext>
            </a:extLst>
          </p:cNvPr>
          <p:cNvSpPr/>
          <p:nvPr/>
        </p:nvSpPr>
        <p:spPr>
          <a:xfrm>
            <a:off x="754452" y="4517678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Клочко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О.М.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4EA106-EEE8-2177-6D61-B95F7A958019}"/>
              </a:ext>
            </a:extLst>
          </p:cNvPr>
          <p:cNvSpPr/>
          <p:nvPr/>
        </p:nvSpPr>
        <p:spPr>
          <a:xfrm>
            <a:off x="754453" y="5662235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Попельнюх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О.І.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0DC4BCC-F879-647B-E1A5-B2A594DC68E4}"/>
              </a:ext>
            </a:extLst>
          </p:cNvPr>
          <p:cNvSpPr/>
          <p:nvPr/>
        </p:nvSpPr>
        <p:spPr>
          <a:xfrm>
            <a:off x="4584070" y="5633567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Андрійчук Н.М.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A2453069-E57D-D354-BBE4-7A10EAF41DB9}"/>
              </a:ext>
            </a:extLst>
          </p:cNvPr>
          <p:cNvSpPr/>
          <p:nvPr/>
        </p:nvSpPr>
        <p:spPr>
          <a:xfrm>
            <a:off x="4584070" y="4489010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Нижнікова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М.С.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345327A5-817D-904D-831B-967DB2764B67}"/>
              </a:ext>
            </a:extLst>
          </p:cNvPr>
          <p:cNvSpPr/>
          <p:nvPr/>
        </p:nvSpPr>
        <p:spPr>
          <a:xfrm>
            <a:off x="8413690" y="1991764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Мільто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Л.О.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B6E5DC5-FD78-F675-C795-187ACD6F120D}"/>
              </a:ext>
            </a:extLst>
          </p:cNvPr>
          <p:cNvSpPr/>
          <p:nvPr/>
        </p:nvSpPr>
        <p:spPr>
          <a:xfrm>
            <a:off x="8413687" y="5627530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Дем’яненко Н.М.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46DC2A1C-B25F-9703-D0ED-6A8D62CA5E00}"/>
              </a:ext>
            </a:extLst>
          </p:cNvPr>
          <p:cNvSpPr/>
          <p:nvPr/>
        </p:nvSpPr>
        <p:spPr>
          <a:xfrm>
            <a:off x="8413690" y="4489010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Курило В.С.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80FBF5C-64FD-8D44-0409-0F2D27DB531D}"/>
              </a:ext>
            </a:extLst>
          </p:cNvPr>
          <p:cNvSpPr/>
          <p:nvPr/>
        </p:nvSpPr>
        <p:spPr>
          <a:xfrm>
            <a:off x="8413690" y="3226053"/>
            <a:ext cx="3023857" cy="8057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Євтух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М.Б.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7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23D7354-FBA2-8A93-7013-B537312CA0C5}"/>
              </a:ext>
            </a:extLst>
          </p:cNvPr>
          <p:cNvSpPr/>
          <p:nvPr/>
        </p:nvSpPr>
        <p:spPr>
          <a:xfrm>
            <a:off x="1465006" y="224491"/>
            <a:ext cx="9507794" cy="145517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3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 дослідження </a:t>
            </a:r>
            <a:r>
              <a:rPr lang="ru-UA" sz="3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освіта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підросійських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українських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землях</a:t>
            </a:r>
            <a:r>
              <a:rPr lang="ru-UA" sz="3200" kern="100" spc="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(ХІХ</a:t>
            </a:r>
            <a:r>
              <a:rPr lang="ru-UA" sz="3200" kern="100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початок ХХ ст.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UA" sz="3200" kern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23D2B4B-DC2C-45D9-965B-BC76E8081842}"/>
              </a:ext>
            </a:extLst>
          </p:cNvPr>
          <p:cNvSpPr/>
          <p:nvPr/>
        </p:nvSpPr>
        <p:spPr>
          <a:xfrm>
            <a:off x="1465006" y="1877962"/>
            <a:ext cx="9507794" cy="170442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3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 дослідження </a:t>
            </a:r>
            <a:r>
              <a:rPr lang="ru-UA" sz="3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uk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молоді</a:t>
            </a:r>
            <a:r>
              <a:rPr lang="ru-UA" sz="3200" kern="100" spc="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kern="100" spc="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Харківської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губернії</a:t>
            </a:r>
            <a:r>
              <a:rPr lang="ru-UA" sz="3200" kern="100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ru-UA" sz="3200" kern="100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вчителювання</a:t>
            </a:r>
            <a:r>
              <a:rPr lang="ru-UA" sz="3200" kern="100" spc="-6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UA" sz="3200" kern="100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UA" sz="3200" kern="100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хронологічних</a:t>
            </a:r>
            <a:r>
              <a:rPr lang="ru-UA" sz="3200" kern="100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межах.</a:t>
            </a:r>
            <a:endParaRPr lang="ru-UA" sz="3200" kern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8CBB6D1-85B4-5063-3319-F74F95F200D0}"/>
              </a:ext>
            </a:extLst>
          </p:cNvPr>
          <p:cNvSpPr/>
          <p:nvPr/>
        </p:nvSpPr>
        <p:spPr>
          <a:xfrm>
            <a:off x="1465006" y="3780686"/>
            <a:ext cx="9507794" cy="301276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Мета</a:t>
            </a:r>
            <a:r>
              <a:rPr lang="uk-UA" sz="3200" b="1" spc="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3200" b="1" spc="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32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цілісно</a:t>
            </a:r>
            <a:r>
              <a:rPr lang="uk-UA" sz="3200" i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висвітлити</a:t>
            </a:r>
            <a:r>
              <a:rPr lang="uk-UA" sz="32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32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схарактеризувати</a:t>
            </a:r>
            <a:r>
              <a:rPr lang="uk-UA" sz="32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z="3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3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закладів</a:t>
            </a:r>
            <a:r>
              <a:rPr lang="uk-UA" sz="3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підготовки</a:t>
            </a:r>
            <a:r>
              <a:rPr lang="uk-UA" sz="3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вчителів</a:t>
            </a:r>
            <a:r>
              <a:rPr lang="uk-UA" sz="3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200" spc="-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3200" spc="-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освітніх</a:t>
            </a:r>
            <a:r>
              <a:rPr lang="uk-UA" sz="3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установах</a:t>
            </a:r>
            <a:r>
              <a:rPr lang="uk-UA" sz="3200" spc="-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Харківської</a:t>
            </a:r>
            <a:r>
              <a:rPr lang="uk-UA" sz="32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губернії</a:t>
            </a:r>
            <a:r>
              <a:rPr lang="uk-UA" sz="3200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z="32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ХІХ</a:t>
            </a:r>
            <a:r>
              <a:rPr lang="uk-UA" sz="3200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ст.</a:t>
            </a:r>
            <a:r>
              <a:rPr lang="uk-UA" sz="32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32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початку ХХ ст.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3200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актуалізації</a:t>
            </a:r>
            <a:r>
              <a:rPr lang="uk-UA" sz="32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культурно-</a:t>
            </a:r>
            <a:r>
              <a:rPr lang="uk-UA" sz="3200" spc="-3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освітніх</a:t>
            </a:r>
            <a:r>
              <a:rPr lang="uk-UA" sz="3200" spc="-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надбань.</a:t>
            </a:r>
            <a:endParaRPr lang="ru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7ECFBB8-8BC0-337A-9AF2-8AA5286F6081}"/>
              </a:ext>
            </a:extLst>
          </p:cNvPr>
          <p:cNvSpPr/>
          <p:nvPr/>
        </p:nvSpPr>
        <p:spPr>
          <a:xfrm>
            <a:off x="4272038" y="3073865"/>
            <a:ext cx="3605366" cy="10769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kern="1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UA" sz="3200" b="1" kern="100" spc="-1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авдання</a:t>
            </a:r>
            <a:r>
              <a:rPr lang="ru-UA" sz="3200" b="1" kern="100" spc="-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b="1" kern="100" spc="-1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endParaRPr lang="ru-UA" sz="32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C51B402-8A87-865D-AB2B-5D4BDDBD8542}"/>
              </a:ext>
            </a:extLst>
          </p:cNvPr>
          <p:cNvSpPr/>
          <p:nvPr/>
        </p:nvSpPr>
        <p:spPr>
          <a:xfrm>
            <a:off x="108154" y="1537576"/>
            <a:ext cx="3949342" cy="16936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buSzPts val="1400"/>
              <a:tabLst>
                <a:tab pos="750570" algn="l"/>
              </a:tabLst>
            </a:pP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UA" sz="2000" kern="100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історіографічний</a:t>
            </a:r>
            <a:r>
              <a:rPr lang="ru-UA" sz="2000" kern="1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UA" sz="2000" kern="100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UA" sz="2000" kern="1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UA" sz="2000" kern="1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2000" kern="1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UA" sz="2000" kern="1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000" kern="100" spc="-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6B3CCAD-F529-BC78-E9FC-6479AF319275}"/>
              </a:ext>
            </a:extLst>
          </p:cNvPr>
          <p:cNvSpPr/>
          <p:nvPr/>
        </p:nvSpPr>
        <p:spPr>
          <a:xfrm>
            <a:off x="4154128" y="181374"/>
            <a:ext cx="3841186" cy="192568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buSzPts val="1400"/>
              <a:tabLst>
                <a:tab pos="748030" algn="l"/>
              </a:tabLst>
            </a:pP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UA" sz="2000" kern="100" spc="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суспільно-педагогічні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стану</a:t>
            </a:r>
            <a:r>
              <a:rPr lang="ru-UA" sz="2000" kern="100" spc="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UA" sz="2000" kern="1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UA" sz="2000" kern="1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UA" sz="2000" kern="1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Харківській</a:t>
            </a:r>
            <a:r>
              <a:rPr lang="ru-UA" sz="2000" kern="1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губернії</a:t>
            </a:r>
            <a:r>
              <a:rPr lang="ru-UA" sz="2000" kern="1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UA" sz="2000" kern="1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UA" sz="2000" kern="1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хронологічних</a:t>
            </a:r>
            <a:r>
              <a:rPr lang="ru-UA" sz="2000" kern="1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межах.</a:t>
            </a:r>
            <a:endParaRPr lang="ru-UA" sz="2000" kern="100" spc="-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E36CBC7-38B3-9A96-4829-9E417775FE45}"/>
              </a:ext>
            </a:extLst>
          </p:cNvPr>
          <p:cNvSpPr/>
          <p:nvPr/>
        </p:nvSpPr>
        <p:spPr>
          <a:xfrm>
            <a:off x="432619" y="4478510"/>
            <a:ext cx="3991899" cy="19074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buSzPts val="1400"/>
              <a:tabLst>
                <a:tab pos="744220" algn="l"/>
              </a:tabLst>
            </a:pP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Висвітлити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UA" sz="2000" kern="100" spc="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2000" kern="100" spc="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UA" sz="2000" kern="100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досліджуваний</a:t>
            </a:r>
            <a:r>
              <a:rPr lang="ru-UA" sz="2000" kern="100" spc="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ru-UA" sz="2000" kern="1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готували</a:t>
            </a:r>
            <a:r>
              <a:rPr lang="ru-UA" sz="2000" kern="100" spc="-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молодь</a:t>
            </a:r>
            <a:r>
              <a:rPr lang="ru-UA" sz="2000" kern="1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ru-UA" sz="2000" kern="1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UA" sz="2000" kern="1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вчительської</a:t>
            </a:r>
            <a:r>
              <a:rPr lang="ru-UA" sz="2000" kern="1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000" kern="100" spc="-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E8EDE76-7BCD-1E03-1C2C-5046623C97FA}"/>
              </a:ext>
            </a:extLst>
          </p:cNvPr>
          <p:cNvSpPr/>
          <p:nvPr/>
        </p:nvSpPr>
        <p:spPr>
          <a:xfrm>
            <a:off x="8091946" y="1537576"/>
            <a:ext cx="3991899" cy="16936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buSzPts val="1400"/>
              <a:tabLst>
                <a:tab pos="762000" algn="l"/>
              </a:tabLst>
            </a:pP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UA" sz="2000" kern="100" spc="2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UA" sz="2000" kern="100" spc="2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UA" sz="2000" kern="100" spc="2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2000" kern="100" spc="2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UA" sz="2000" kern="100" spc="2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2000" kern="100" spc="2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(ХІХ</a:t>
            </a:r>
            <a:r>
              <a:rPr lang="ru-UA" sz="2000" kern="1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b="1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</a:t>
            </a:r>
            <a:r>
              <a:rPr lang="uk-UA" sz="2000" kern="100" spc="-2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UA" sz="2000" kern="100" spc="-2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UA" sz="2000" kern="1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UA" sz="2000" kern="1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Харківській</a:t>
            </a:r>
            <a:r>
              <a:rPr lang="ru-UA" sz="2000" kern="1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губернії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000" kern="100" spc="-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2088626-3479-8F30-7BDC-1C28A494578D}"/>
              </a:ext>
            </a:extLst>
          </p:cNvPr>
          <p:cNvSpPr/>
          <p:nvPr/>
        </p:nvSpPr>
        <p:spPr>
          <a:xfrm>
            <a:off x="7767482" y="4478510"/>
            <a:ext cx="3991899" cy="19074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buSzPts val="1400"/>
              <a:tabLst>
                <a:tab pos="726440" algn="l"/>
              </a:tabLst>
            </a:pP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учителів</a:t>
            </a:r>
            <a:r>
              <a:rPr lang="ru-UA" sz="2000" kern="1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UA" sz="2000" kern="1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UA" sz="2000" kern="1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типах</a:t>
            </a:r>
            <a:r>
              <a:rPr lang="ru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Харківської</a:t>
            </a:r>
            <a:r>
              <a:rPr lang="ru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губернії</a:t>
            </a:r>
            <a:r>
              <a:rPr lang="ru-UA" sz="2000" kern="100" spc="2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000" kern="1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(ХІХ</a:t>
            </a:r>
            <a:r>
              <a:rPr lang="ru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початок </a:t>
            </a:r>
            <a:r>
              <a:rPr lang="ru-UA" sz="2000" b="1" kern="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kern="1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ХХ ст.</a:t>
            </a:r>
            <a:r>
              <a:rPr lang="ru-UA" sz="2000" kern="1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UA" sz="2000" kern="100" spc="-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A96C0169-2E4A-EC9E-07C6-D0F89048EA36}"/>
              </a:ext>
            </a:extLst>
          </p:cNvPr>
          <p:cNvCxnSpPr>
            <a:stCxn id="5" idx="3"/>
            <a:endCxn id="9" idx="2"/>
          </p:cNvCxnSpPr>
          <p:nvPr/>
        </p:nvCxnSpPr>
        <p:spPr>
          <a:xfrm flipV="1">
            <a:off x="7877404" y="3231181"/>
            <a:ext cx="2210492" cy="38115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34DAA20-5747-F227-78AC-2DC5B13DB8F1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7877404" y="3612332"/>
            <a:ext cx="1886028" cy="86617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id="{1531992D-EF44-E11C-2313-A01AC0D753E7}"/>
              </a:ext>
            </a:extLst>
          </p:cNvPr>
          <p:cNvCxnSpPr>
            <a:stCxn id="5" idx="1"/>
            <a:endCxn id="6" idx="2"/>
          </p:cNvCxnSpPr>
          <p:nvPr/>
        </p:nvCxnSpPr>
        <p:spPr>
          <a:xfrm rot="10800000">
            <a:off x="2082826" y="3231182"/>
            <a:ext cx="2189213" cy="38115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: уступ 17">
            <a:extLst>
              <a:ext uri="{FF2B5EF4-FFF2-40B4-BE49-F238E27FC236}">
                <a16:creationId xmlns:a16="http://schemas.microsoft.com/office/drawing/2014/main" id="{3E568DA9-4AE6-C63D-92CC-EB884F182868}"/>
              </a:ext>
            </a:extLst>
          </p:cNvPr>
          <p:cNvCxnSpPr>
            <a:stCxn id="5" idx="1"/>
            <a:endCxn id="8" idx="0"/>
          </p:cNvCxnSpPr>
          <p:nvPr/>
        </p:nvCxnSpPr>
        <p:spPr>
          <a:xfrm rot="10800000" flipV="1">
            <a:off x="2428570" y="3612332"/>
            <a:ext cx="1843469" cy="86617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18BBE935-26A6-9C60-B918-EF69C18B6DC1}"/>
              </a:ext>
            </a:extLst>
          </p:cNvPr>
          <p:cNvCxnSpPr>
            <a:stCxn id="5" idx="0"/>
            <a:endCxn id="7" idx="2"/>
          </p:cNvCxnSpPr>
          <p:nvPr/>
        </p:nvCxnSpPr>
        <p:spPr>
          <a:xfrm flipV="1">
            <a:off x="6074721" y="2107057"/>
            <a:ext cx="0" cy="9668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32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F8E237C-E060-43A7-8C5A-6400D5007B82}"/>
              </a:ext>
            </a:extLst>
          </p:cNvPr>
          <p:cNvSpPr/>
          <p:nvPr/>
        </p:nvSpPr>
        <p:spPr>
          <a:xfrm>
            <a:off x="3996812" y="126006"/>
            <a:ext cx="4193460" cy="108992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ru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C250875-3BBB-00BD-7D31-2E26735578B0}"/>
              </a:ext>
            </a:extLst>
          </p:cNvPr>
          <p:cNvSpPr/>
          <p:nvPr/>
        </p:nvSpPr>
        <p:spPr>
          <a:xfrm>
            <a:off x="555522" y="1521145"/>
            <a:ext cx="3819833" cy="7925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D9C4A1B-C880-8440-5EBB-88996349FE21}"/>
              </a:ext>
            </a:extLst>
          </p:cNvPr>
          <p:cNvSpPr/>
          <p:nvPr/>
        </p:nvSpPr>
        <p:spPr>
          <a:xfrm>
            <a:off x="555521" y="3015241"/>
            <a:ext cx="3819833" cy="79641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F265789-6C02-7B66-975D-0DECAEC1DF52}"/>
              </a:ext>
            </a:extLst>
          </p:cNvPr>
          <p:cNvSpPr/>
          <p:nvPr/>
        </p:nvSpPr>
        <p:spPr>
          <a:xfrm>
            <a:off x="555520" y="4114958"/>
            <a:ext cx="3819833" cy="79641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832468-EC5B-6E6A-80BA-CA9429BA8A27}"/>
              </a:ext>
            </a:extLst>
          </p:cNvPr>
          <p:cNvSpPr/>
          <p:nvPr/>
        </p:nvSpPr>
        <p:spPr>
          <a:xfrm>
            <a:off x="555519" y="5295465"/>
            <a:ext cx="3819833" cy="79641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3202CBE-998F-FA11-2097-99B1195B4968}"/>
              </a:ext>
            </a:extLst>
          </p:cNvPr>
          <p:cNvSpPr/>
          <p:nvPr/>
        </p:nvSpPr>
        <p:spPr>
          <a:xfrm>
            <a:off x="7816645" y="1519230"/>
            <a:ext cx="3819833" cy="7964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Конкретно-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endParaRPr lang="ru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A20D8820-8A76-0E8A-BDEB-AFD18C8DF6E5}"/>
              </a:ext>
            </a:extLst>
          </p:cNvPr>
          <p:cNvSpPr/>
          <p:nvPr/>
        </p:nvSpPr>
        <p:spPr>
          <a:xfrm>
            <a:off x="7816644" y="3015241"/>
            <a:ext cx="3819833" cy="80298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Історико-ретроспективний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AA309915-CF05-636F-B519-D1C64D45B863}"/>
              </a:ext>
            </a:extLst>
          </p:cNvPr>
          <p:cNvSpPr/>
          <p:nvPr/>
        </p:nvSpPr>
        <p:spPr>
          <a:xfrm>
            <a:off x="7816644" y="4114958"/>
            <a:ext cx="3819833" cy="79641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Порівняльно-змістовний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id="{53164C9D-C8CB-E62A-7626-D8B9DD56F3C4}"/>
              </a:ext>
            </a:extLst>
          </p:cNvPr>
          <p:cNvCxnSpPr>
            <a:stCxn id="4" idx="3"/>
            <a:endCxn id="9" idx="0"/>
          </p:cNvCxnSpPr>
          <p:nvPr/>
        </p:nvCxnSpPr>
        <p:spPr>
          <a:xfrm>
            <a:off x="8190272" y="670966"/>
            <a:ext cx="1536290" cy="848264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id="{A149156D-AB62-2265-B5EC-6CD632E4F885}"/>
              </a:ext>
            </a:extLst>
          </p:cNvPr>
          <p:cNvCxnSpPr>
            <a:stCxn id="4" idx="1"/>
            <a:endCxn id="5" idx="0"/>
          </p:cNvCxnSpPr>
          <p:nvPr/>
        </p:nvCxnSpPr>
        <p:spPr>
          <a:xfrm rot="10800000" flipV="1">
            <a:off x="2465440" y="670965"/>
            <a:ext cx="1531373" cy="850179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9D413A97-1E53-39DA-BA49-380309C7FC6A}"/>
              </a:ext>
            </a:extLst>
          </p:cNvPr>
          <p:cNvCxnSpPr>
            <a:stCxn id="5" idx="3"/>
            <a:endCxn id="6" idx="3"/>
          </p:cNvCxnSpPr>
          <p:nvPr/>
        </p:nvCxnSpPr>
        <p:spPr>
          <a:xfrm flipH="1">
            <a:off x="4375354" y="1917438"/>
            <a:ext cx="1" cy="1496010"/>
          </a:xfrm>
          <a:prstGeom prst="bentConnector3">
            <a:avLst>
              <a:gd name="adj1" fmla="val -2286000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: уступ 20">
            <a:extLst>
              <a:ext uri="{FF2B5EF4-FFF2-40B4-BE49-F238E27FC236}">
                <a16:creationId xmlns:a16="http://schemas.microsoft.com/office/drawing/2014/main" id="{4CCCB535-7B68-D44A-F6F1-29DA0C2CA2DB}"/>
              </a:ext>
            </a:extLst>
          </p:cNvPr>
          <p:cNvCxnSpPr>
            <a:stCxn id="5" idx="3"/>
            <a:endCxn id="7" idx="3"/>
          </p:cNvCxnSpPr>
          <p:nvPr/>
        </p:nvCxnSpPr>
        <p:spPr>
          <a:xfrm flipH="1">
            <a:off x="4375353" y="1917438"/>
            <a:ext cx="2" cy="2595727"/>
          </a:xfrm>
          <a:prstGeom prst="bentConnector3">
            <a:avLst>
              <a:gd name="adj1" fmla="val -1143000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: уступ 22">
            <a:extLst>
              <a:ext uri="{FF2B5EF4-FFF2-40B4-BE49-F238E27FC236}">
                <a16:creationId xmlns:a16="http://schemas.microsoft.com/office/drawing/2014/main" id="{3528689D-2E5A-31EA-ED26-9299DCBF4014}"/>
              </a:ext>
            </a:extLst>
          </p:cNvPr>
          <p:cNvCxnSpPr>
            <a:stCxn id="5" idx="3"/>
            <a:endCxn id="8" idx="3"/>
          </p:cNvCxnSpPr>
          <p:nvPr/>
        </p:nvCxnSpPr>
        <p:spPr>
          <a:xfrm flipH="1">
            <a:off x="4375352" y="1917438"/>
            <a:ext cx="3" cy="3776234"/>
          </a:xfrm>
          <a:prstGeom prst="bentConnector3">
            <a:avLst>
              <a:gd name="adj1" fmla="val -762000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: уступ 24">
            <a:extLst>
              <a:ext uri="{FF2B5EF4-FFF2-40B4-BE49-F238E27FC236}">
                <a16:creationId xmlns:a16="http://schemas.microsoft.com/office/drawing/2014/main" id="{21842820-DC35-2455-80B0-7750B89C85E0}"/>
              </a:ext>
            </a:extLst>
          </p:cNvPr>
          <p:cNvCxnSpPr>
            <a:stCxn id="9" idx="1"/>
            <a:endCxn id="10" idx="1"/>
          </p:cNvCxnSpPr>
          <p:nvPr/>
        </p:nvCxnSpPr>
        <p:spPr>
          <a:xfrm rot="10800000" flipV="1">
            <a:off x="7816645" y="1917437"/>
            <a:ext cx="1" cy="1499296"/>
          </a:xfrm>
          <a:prstGeom prst="bentConnector3">
            <a:avLst>
              <a:gd name="adj1" fmla="val 2286010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BD617D8C-C922-1B04-8DC1-1660ACA7FA0D}"/>
              </a:ext>
            </a:extLst>
          </p:cNvPr>
          <p:cNvCxnSpPr>
            <a:stCxn id="9" idx="1"/>
            <a:endCxn id="11" idx="1"/>
          </p:cNvCxnSpPr>
          <p:nvPr/>
        </p:nvCxnSpPr>
        <p:spPr>
          <a:xfrm rot="10800000" flipV="1">
            <a:off x="7816645" y="1917437"/>
            <a:ext cx="1" cy="2595728"/>
          </a:xfrm>
          <a:prstGeom prst="bentConnector3">
            <a:avLst>
              <a:gd name="adj1" fmla="val 2286010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C33FD11-5A8C-0E95-32DE-3A1AE1957231}"/>
              </a:ext>
            </a:extLst>
          </p:cNvPr>
          <p:cNvSpPr/>
          <p:nvPr/>
        </p:nvSpPr>
        <p:spPr>
          <a:xfrm>
            <a:off x="3773131" y="151807"/>
            <a:ext cx="5171768" cy="94389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Методологічна основа</a:t>
            </a:r>
            <a:endParaRPr lang="ru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F7C38C2-3D1F-0ED2-8A3F-50767FD43BD7}"/>
              </a:ext>
            </a:extLst>
          </p:cNvPr>
          <p:cNvSpPr/>
          <p:nvPr/>
        </p:nvSpPr>
        <p:spPr>
          <a:xfrm>
            <a:off x="573968" y="1420440"/>
            <a:ext cx="2898059" cy="9438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EAE0D52-FB74-FF9B-006F-FF0E0116500C}"/>
              </a:ext>
            </a:extLst>
          </p:cNvPr>
          <p:cNvSpPr/>
          <p:nvPr/>
        </p:nvSpPr>
        <p:spPr>
          <a:xfrm>
            <a:off x="3713529" y="1420440"/>
            <a:ext cx="2568676" cy="9438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історизму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477B99A-84FF-883E-1C52-FA50E22DFB72}"/>
              </a:ext>
            </a:extLst>
          </p:cNvPr>
          <p:cNvSpPr/>
          <p:nvPr/>
        </p:nvSpPr>
        <p:spPr>
          <a:xfrm>
            <a:off x="6384821" y="1420440"/>
            <a:ext cx="2568676" cy="9438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EA40BEC-4DC6-5994-0FCE-6D6F3503F5E7}"/>
              </a:ext>
            </a:extLst>
          </p:cNvPr>
          <p:cNvSpPr/>
          <p:nvPr/>
        </p:nvSpPr>
        <p:spPr>
          <a:xfrm>
            <a:off x="9107118" y="1420440"/>
            <a:ext cx="2898059" cy="9438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Соединитель: уступ 9">
            <a:extLst>
              <a:ext uri="{FF2B5EF4-FFF2-40B4-BE49-F238E27FC236}">
                <a16:creationId xmlns:a16="http://schemas.microsoft.com/office/drawing/2014/main" id="{6C2E952E-C320-5E4C-444C-5B1D9DFC19CC}"/>
              </a:ext>
            </a:extLst>
          </p:cNvPr>
          <p:cNvCxnSpPr>
            <a:stCxn id="4" idx="3"/>
            <a:endCxn id="8" idx="0"/>
          </p:cNvCxnSpPr>
          <p:nvPr/>
        </p:nvCxnSpPr>
        <p:spPr>
          <a:xfrm>
            <a:off x="8944899" y="623755"/>
            <a:ext cx="1611249" cy="79668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8BEADA4E-6261-75CD-78DB-658FFB890E7F}"/>
              </a:ext>
            </a:extLst>
          </p:cNvPr>
          <p:cNvCxnSpPr>
            <a:stCxn id="4" idx="1"/>
            <a:endCxn id="5" idx="0"/>
          </p:cNvCxnSpPr>
          <p:nvPr/>
        </p:nvCxnSpPr>
        <p:spPr>
          <a:xfrm rot="10800000" flipV="1">
            <a:off x="2022999" y="623754"/>
            <a:ext cx="1750133" cy="79668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889D5F0E-7D77-BA6B-EEC0-D97D962159E1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5400000">
            <a:off x="5516073" y="577497"/>
            <a:ext cx="324737" cy="1361148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id="{7D849D38-AB9D-69BD-5719-D70CE94E42C6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16200000" flipH="1">
            <a:off x="6851719" y="602999"/>
            <a:ext cx="324737" cy="131014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0A1E4004-9287-CA36-DFE4-E149A7DE1798}"/>
              </a:ext>
            </a:extLst>
          </p:cNvPr>
          <p:cNvSpPr/>
          <p:nvPr/>
        </p:nvSpPr>
        <p:spPr>
          <a:xfrm>
            <a:off x="2898065" y="2812026"/>
            <a:ext cx="6531070" cy="6169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на:</a:t>
            </a: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7AF26170-A25B-E72F-9E15-29DFC3938BB3}"/>
              </a:ext>
            </a:extLst>
          </p:cNvPr>
          <p:cNvSpPr/>
          <p:nvPr/>
        </p:nvSpPr>
        <p:spPr>
          <a:xfrm>
            <a:off x="237366" y="3881677"/>
            <a:ext cx="3432602" cy="13080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культурно-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endParaRPr lang="ru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BE9741A8-CDBE-63C4-0D74-75E81EAEC8C1}"/>
              </a:ext>
            </a:extLst>
          </p:cNvPr>
          <p:cNvSpPr/>
          <p:nvPr/>
        </p:nvSpPr>
        <p:spPr>
          <a:xfrm>
            <a:off x="6463494" y="5510084"/>
            <a:ext cx="3434206" cy="103056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endParaRPr lang="ru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90858C9-B144-4E59-CBEE-D173DEFEBCC6}"/>
              </a:ext>
            </a:extLst>
          </p:cNvPr>
          <p:cNvSpPr/>
          <p:nvPr/>
        </p:nvSpPr>
        <p:spPr>
          <a:xfrm>
            <a:off x="2294300" y="5498242"/>
            <a:ext cx="3172435" cy="10305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Взаємозумовленість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endParaRPr lang="ru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F7768250-1BD4-F20D-39DA-6E0EA75B2F13}"/>
              </a:ext>
            </a:extLst>
          </p:cNvPr>
          <p:cNvSpPr/>
          <p:nvPr/>
        </p:nvSpPr>
        <p:spPr>
          <a:xfrm>
            <a:off x="4236744" y="3853798"/>
            <a:ext cx="3853707" cy="133595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endParaRPr lang="ru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3E0FE24E-7F1D-A56B-143A-F8B72C84CEB2}"/>
              </a:ext>
            </a:extLst>
          </p:cNvPr>
          <p:cNvSpPr/>
          <p:nvPr/>
        </p:nvSpPr>
        <p:spPr>
          <a:xfrm>
            <a:off x="8318090" y="3876690"/>
            <a:ext cx="3776185" cy="131306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ХХІ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Соединитель: уступ 28">
            <a:extLst>
              <a:ext uri="{FF2B5EF4-FFF2-40B4-BE49-F238E27FC236}">
                <a16:creationId xmlns:a16="http://schemas.microsoft.com/office/drawing/2014/main" id="{01CD0623-280B-2B04-299E-28CFF64B0004}"/>
              </a:ext>
            </a:extLst>
          </p:cNvPr>
          <p:cNvCxnSpPr>
            <a:cxnSpLocks/>
            <a:stCxn id="20" idx="3"/>
            <a:endCxn id="25" idx="0"/>
          </p:cNvCxnSpPr>
          <p:nvPr/>
        </p:nvCxnSpPr>
        <p:spPr>
          <a:xfrm>
            <a:off x="9429135" y="3120513"/>
            <a:ext cx="777048" cy="756177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: уступ 30">
            <a:extLst>
              <a:ext uri="{FF2B5EF4-FFF2-40B4-BE49-F238E27FC236}">
                <a16:creationId xmlns:a16="http://schemas.microsoft.com/office/drawing/2014/main" id="{1CC0531B-8205-6D36-2906-93DD9790AD2F}"/>
              </a:ext>
            </a:extLst>
          </p:cNvPr>
          <p:cNvCxnSpPr>
            <a:cxnSpLocks/>
            <a:stCxn id="20" idx="1"/>
            <a:endCxn id="21" idx="0"/>
          </p:cNvCxnSpPr>
          <p:nvPr/>
        </p:nvCxnSpPr>
        <p:spPr>
          <a:xfrm rot="10800000" flipV="1">
            <a:off x="1953667" y="3120513"/>
            <a:ext cx="944398" cy="76116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: уступ 32">
            <a:extLst>
              <a:ext uri="{FF2B5EF4-FFF2-40B4-BE49-F238E27FC236}">
                <a16:creationId xmlns:a16="http://schemas.microsoft.com/office/drawing/2014/main" id="{19D50C43-D6D7-4421-B01B-C648542333D8}"/>
              </a:ext>
            </a:extLst>
          </p:cNvPr>
          <p:cNvCxnSpPr>
            <a:stCxn id="20" idx="2"/>
            <a:endCxn id="23" idx="0"/>
          </p:cNvCxnSpPr>
          <p:nvPr/>
        </p:nvCxnSpPr>
        <p:spPr>
          <a:xfrm rot="5400000">
            <a:off x="3987438" y="3322080"/>
            <a:ext cx="2069242" cy="2283082"/>
          </a:xfrm>
          <a:prstGeom prst="bentConnector3">
            <a:avLst>
              <a:gd name="adj1" fmla="val 913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EDB34445-7292-C941-C9D3-90DA4B09479D}"/>
              </a:ext>
            </a:extLst>
          </p:cNvPr>
          <p:cNvCxnSpPr>
            <a:stCxn id="20" idx="2"/>
            <a:endCxn id="22" idx="0"/>
          </p:cNvCxnSpPr>
          <p:nvPr/>
        </p:nvCxnSpPr>
        <p:spPr>
          <a:xfrm rot="16200000" flipH="1">
            <a:off x="6131556" y="3461043"/>
            <a:ext cx="2081084" cy="2016997"/>
          </a:xfrm>
          <a:prstGeom prst="bentConnector3">
            <a:avLst>
              <a:gd name="adj1" fmla="val 889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6846C6FC-31D8-ED78-1646-774D539AF4BD}"/>
              </a:ext>
            </a:extLst>
          </p:cNvPr>
          <p:cNvCxnSpPr>
            <a:stCxn id="20" idx="2"/>
            <a:endCxn id="24" idx="0"/>
          </p:cNvCxnSpPr>
          <p:nvPr/>
        </p:nvCxnSpPr>
        <p:spPr>
          <a:xfrm flipH="1">
            <a:off x="6163598" y="3429000"/>
            <a:ext cx="2" cy="4247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уступ 47">
            <a:extLst>
              <a:ext uri="{FF2B5EF4-FFF2-40B4-BE49-F238E27FC236}">
                <a16:creationId xmlns:a16="http://schemas.microsoft.com/office/drawing/2014/main" id="{B749E78C-F03B-3548-A658-7BA3F9609650}"/>
              </a:ext>
            </a:extLst>
          </p:cNvPr>
          <p:cNvCxnSpPr>
            <a:stCxn id="5" idx="2"/>
            <a:endCxn id="20" idx="0"/>
          </p:cNvCxnSpPr>
          <p:nvPr/>
        </p:nvCxnSpPr>
        <p:spPr>
          <a:xfrm rot="16200000" flipH="1">
            <a:off x="3869454" y="517880"/>
            <a:ext cx="447690" cy="4140602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: уступ 49">
            <a:extLst>
              <a:ext uri="{FF2B5EF4-FFF2-40B4-BE49-F238E27FC236}">
                <a16:creationId xmlns:a16="http://schemas.microsoft.com/office/drawing/2014/main" id="{25518450-D535-99B9-8D48-0EE3DCEAA911}"/>
              </a:ext>
            </a:extLst>
          </p:cNvPr>
          <p:cNvCxnSpPr>
            <a:stCxn id="6" idx="2"/>
            <a:endCxn id="20" idx="0"/>
          </p:cNvCxnSpPr>
          <p:nvPr/>
        </p:nvCxnSpPr>
        <p:spPr>
          <a:xfrm rot="16200000" flipH="1">
            <a:off x="5356888" y="2005314"/>
            <a:ext cx="447690" cy="116573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id="{A7BBC637-E8A3-180B-BC7C-BA81582F410A}"/>
              </a:ext>
            </a:extLst>
          </p:cNvPr>
          <p:cNvCxnSpPr>
            <a:stCxn id="7" idx="2"/>
            <a:endCxn id="20" idx="0"/>
          </p:cNvCxnSpPr>
          <p:nvPr/>
        </p:nvCxnSpPr>
        <p:spPr>
          <a:xfrm rot="5400000">
            <a:off x="6692535" y="1835402"/>
            <a:ext cx="447690" cy="1505559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: уступ 53">
            <a:extLst>
              <a:ext uri="{FF2B5EF4-FFF2-40B4-BE49-F238E27FC236}">
                <a16:creationId xmlns:a16="http://schemas.microsoft.com/office/drawing/2014/main" id="{CC1BCEAD-F837-4AB3-455C-1F4D007B55A1}"/>
              </a:ext>
            </a:extLst>
          </p:cNvPr>
          <p:cNvCxnSpPr>
            <a:stCxn id="8" idx="2"/>
            <a:endCxn id="20" idx="0"/>
          </p:cNvCxnSpPr>
          <p:nvPr/>
        </p:nvCxnSpPr>
        <p:spPr>
          <a:xfrm rot="5400000">
            <a:off x="8136029" y="391907"/>
            <a:ext cx="447690" cy="4392548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019784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B898A31-08AD-3821-6959-16D1CAC3FBE0}"/>
              </a:ext>
            </a:extLst>
          </p:cNvPr>
          <p:cNvSpPr/>
          <p:nvPr/>
        </p:nvSpPr>
        <p:spPr>
          <a:xfrm>
            <a:off x="516046" y="711784"/>
            <a:ext cx="4671587" cy="125053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сучасної науково-педагогічної літератури, архівних джерел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2B1135A-359B-9EFD-15F1-00EC9D4E0BBE}"/>
              </a:ext>
            </a:extLst>
          </p:cNvPr>
          <p:cNvSpPr/>
          <p:nvPr/>
        </p:nvSpPr>
        <p:spPr>
          <a:xfrm>
            <a:off x="516047" y="5174058"/>
            <a:ext cx="4671588" cy="100493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етапів становлення і розвитку педагогічної освіти у Харківській губернії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5926205-F9B0-6D24-970E-6FCFCE4F5B14}"/>
              </a:ext>
            </a:extLst>
          </p:cNvPr>
          <p:cNvSpPr/>
          <p:nvPr/>
        </p:nvSpPr>
        <p:spPr>
          <a:xfrm>
            <a:off x="7004367" y="5174058"/>
            <a:ext cx="4753066" cy="100493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 і порівняння цілей які ставилися суспільством перед педагогічною освітою в різні часові періоди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107982D-1FF3-BBCE-C792-DC35C291D2A4}"/>
              </a:ext>
            </a:extLst>
          </p:cNvPr>
          <p:cNvSpPr/>
          <p:nvPr/>
        </p:nvSpPr>
        <p:spPr>
          <a:xfrm>
            <a:off x="7004369" y="711784"/>
            <a:ext cx="4753067" cy="125053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змісту навчання в педагогічних закладах різних типів (університети, учительські семінарії, гімназії, єпархіальні училища)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762E72E-98E4-8B74-1593-2F4F6FA5088A}"/>
              </a:ext>
            </a:extLst>
          </p:cNvPr>
          <p:cNvSpPr/>
          <p:nvPr/>
        </p:nvSpPr>
        <p:spPr>
          <a:xfrm>
            <a:off x="3303006" y="2863162"/>
            <a:ext cx="5585987" cy="12278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Шляхи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3200" dirty="0"/>
          </a:p>
        </p:txBody>
      </p: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C09C137D-ED5B-1828-333B-F314FF9602E5}"/>
              </a:ext>
            </a:extLst>
          </p:cNvPr>
          <p:cNvCxnSpPr>
            <a:cxnSpLocks/>
            <a:stCxn id="4" idx="0"/>
            <a:endCxn id="3" idx="2"/>
          </p:cNvCxnSpPr>
          <p:nvPr/>
        </p:nvCxnSpPr>
        <p:spPr>
          <a:xfrm rot="16200000" flipV="1">
            <a:off x="4023498" y="790660"/>
            <a:ext cx="900844" cy="3244160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: уступ 20">
            <a:extLst>
              <a:ext uri="{FF2B5EF4-FFF2-40B4-BE49-F238E27FC236}">
                <a16:creationId xmlns:a16="http://schemas.microsoft.com/office/drawing/2014/main" id="{29262E5C-FC20-9FD0-B93C-A5A170506E4B}"/>
              </a:ext>
            </a:extLst>
          </p:cNvPr>
          <p:cNvCxnSpPr>
            <a:stCxn id="4" idx="0"/>
            <a:endCxn id="7" idx="2"/>
          </p:cNvCxnSpPr>
          <p:nvPr/>
        </p:nvCxnSpPr>
        <p:spPr>
          <a:xfrm rot="5400000" flipH="1" flipV="1">
            <a:off x="7288029" y="770289"/>
            <a:ext cx="900845" cy="3284903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: уступ 22">
            <a:extLst>
              <a:ext uri="{FF2B5EF4-FFF2-40B4-BE49-F238E27FC236}">
                <a16:creationId xmlns:a16="http://schemas.microsoft.com/office/drawing/2014/main" id="{A253CD2C-4FB1-7EB9-F79E-07DA99B7D949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3932423" y="3010480"/>
            <a:ext cx="1082997" cy="3244159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C530EF1D-2FBA-98DF-6910-01D4F978BD8A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16200000" flipH="1">
            <a:off x="7196952" y="2990109"/>
            <a:ext cx="1082997" cy="3284900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40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2BAE91-3148-D8D6-AFC5-DF4ACFF61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88" y="1253330"/>
            <a:ext cx="10904145" cy="5183683"/>
          </a:xfrm>
        </p:spPr>
        <p:txBody>
          <a:bodyPr>
            <a:normAutofit fontScale="92500" lnSpcReduction="20000"/>
          </a:bodyPr>
          <a:lstStyle/>
          <a:p>
            <a:pPr marL="0" indent="450000" algn="just">
              <a:lnSpc>
                <a:spcPct val="124000"/>
              </a:lnSpc>
              <a:spcBef>
                <a:spcPts val="0"/>
              </a:spcBef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Підсумувати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на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губернії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досліджуваний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24000"/>
              </a:lnSpc>
              <a:spcBef>
                <a:spcPts val="0"/>
              </a:spcBef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Узагальнити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переосмислити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24000"/>
              </a:lnSpc>
              <a:spcBef>
                <a:spcPts val="0"/>
              </a:spcBef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низки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0825" indent="-352425"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викладанні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0825" indent="-352425"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0825" indent="-352425"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0825" indent="-352425" algn="just">
              <a:lnSpc>
                <a:spcPct val="12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спецкурсів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спецсемінарів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sp>
        <p:nvSpPr>
          <p:cNvPr id="4" name="Google Shape;150;p22">
            <a:extLst>
              <a:ext uri="{FF2B5EF4-FFF2-40B4-BE49-F238E27FC236}">
                <a16:creationId xmlns:a16="http://schemas.microsoft.com/office/drawing/2014/main" id="{2FAEA5B6-49E8-A22A-60FC-83F3F412D899}"/>
              </a:ext>
            </a:extLst>
          </p:cNvPr>
          <p:cNvSpPr txBox="1">
            <a:spLocks/>
          </p:cNvSpPr>
          <p:nvPr/>
        </p:nvSpPr>
        <p:spPr>
          <a:xfrm>
            <a:off x="1966993" y="232368"/>
            <a:ext cx="7688400" cy="535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6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1109</Words>
  <Application>Microsoft Office PowerPoint</Application>
  <PresentationFormat>Широкоэкранный</PresentationFormat>
  <Paragraphs>94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Droid Sans Fallback</vt:lpstr>
      <vt:lpstr>Times New Roman</vt:lpstr>
      <vt:lpstr>Wingdings</vt:lpstr>
      <vt:lpstr>Тема Office</vt:lpstr>
      <vt:lpstr>Дослідницька пропозиція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Бібліографічний список основних використаних джерел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Дослідницька пропозиція</dc:title>
  <dc:creator>Бражко Ярослав Миколайович</dc:creator>
  <cp:lastModifiedBy>Admin</cp:lastModifiedBy>
  <cp:revision>18</cp:revision>
  <cp:lastPrinted>2023-09-18T19:21:40Z</cp:lastPrinted>
  <dcterms:created xsi:type="dcterms:W3CDTF">2023-09-16T17:40:35Z</dcterms:created>
  <dcterms:modified xsi:type="dcterms:W3CDTF">2023-09-18T22:32:32Z</dcterms:modified>
</cp:coreProperties>
</file>